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4"/>
  </p:sldMasterIdLst>
  <p:notesMasterIdLst>
    <p:notesMasterId r:id="rId15"/>
  </p:notesMasterIdLst>
  <p:sldIdLst>
    <p:sldId id="259" r:id="rId5"/>
    <p:sldId id="260" r:id="rId6"/>
    <p:sldId id="261" r:id="rId7"/>
    <p:sldId id="258" r:id="rId8"/>
    <p:sldId id="264" r:id="rId9"/>
    <p:sldId id="272" r:id="rId10"/>
    <p:sldId id="262" r:id="rId11"/>
    <p:sldId id="257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2" autoAdjust="0"/>
  </p:normalViewPr>
  <p:slideViewPr>
    <p:cSldViewPr snapToGrid="0">
      <p:cViewPr>
        <p:scale>
          <a:sx n="100" d="100"/>
          <a:sy n="100" d="100"/>
        </p:scale>
        <p:origin x="-1316" y="-1796"/>
      </p:cViewPr>
      <p:guideLst/>
    </p:cSldViewPr>
  </p:slideViewPr>
  <p:outlineViewPr>
    <p:cViewPr>
      <p:scale>
        <a:sx n="33" d="100"/>
        <a:sy n="33" d="100"/>
      </p:scale>
      <p:origin x="0" y="-58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AA9DA-CA62-47E8-BF10-FCEE9359CBC5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B267462-228E-4FBD-9542-789546888FE3}">
      <dgm:prSet/>
      <dgm:spPr/>
      <dgm:t>
        <a:bodyPr/>
        <a:lstStyle/>
        <a:p>
          <a:r>
            <a:rPr lang="en-US" b="1"/>
            <a:t>Chen et al. (2020) "Artificial Intelligence in Education: A Review."</a:t>
          </a:r>
          <a:endParaRPr lang="en-US"/>
        </a:p>
      </dgm:t>
    </dgm:pt>
    <dgm:pt modelId="{99299AB7-705C-4C1D-A407-469F1074DD5B}" type="parTrans" cxnId="{3D5BE27B-A772-49A1-9681-C1FEDFD9EDE6}">
      <dgm:prSet/>
      <dgm:spPr/>
      <dgm:t>
        <a:bodyPr/>
        <a:lstStyle/>
        <a:p>
          <a:endParaRPr lang="en-US"/>
        </a:p>
      </dgm:t>
    </dgm:pt>
    <dgm:pt modelId="{4E3341FF-5536-4C7B-959E-D3A110596DA6}" type="sibTrans" cxnId="{3D5BE27B-A772-49A1-9681-C1FEDFD9EDE6}">
      <dgm:prSet/>
      <dgm:spPr/>
      <dgm:t>
        <a:bodyPr/>
        <a:lstStyle/>
        <a:p>
          <a:endParaRPr lang="en-US"/>
        </a:p>
      </dgm:t>
    </dgm:pt>
    <dgm:pt modelId="{6EB4A456-1B68-4A97-95A7-B03DF42588B5}">
      <dgm:prSet/>
      <dgm:spPr/>
      <dgm:t>
        <a:bodyPr/>
        <a:lstStyle/>
        <a:p>
          <a:r>
            <a:rPr lang="en-US" b="1"/>
            <a:t>Latif et al. (2023) "Machine Learning in Higher Education: Students' Performance Assessment Considering Online Activity Logs."</a:t>
          </a:r>
          <a:endParaRPr lang="en-US"/>
        </a:p>
      </dgm:t>
    </dgm:pt>
    <dgm:pt modelId="{BAD5796E-DFBD-4686-B0A7-60AF2D6D1627}" type="parTrans" cxnId="{854A9D10-5362-495E-BFF3-C5F41BF099D7}">
      <dgm:prSet/>
      <dgm:spPr/>
      <dgm:t>
        <a:bodyPr/>
        <a:lstStyle/>
        <a:p>
          <a:endParaRPr lang="en-US"/>
        </a:p>
      </dgm:t>
    </dgm:pt>
    <dgm:pt modelId="{8EE1BF09-B409-4BD2-933E-30CFD41BF842}" type="sibTrans" cxnId="{854A9D10-5362-495E-BFF3-C5F41BF099D7}">
      <dgm:prSet/>
      <dgm:spPr/>
      <dgm:t>
        <a:bodyPr/>
        <a:lstStyle/>
        <a:p>
          <a:endParaRPr lang="en-US"/>
        </a:p>
      </dgm:t>
    </dgm:pt>
    <dgm:pt modelId="{DF858A2C-2C44-4671-BCC9-64A43F5B14F9}">
      <dgm:prSet/>
      <dgm:spPr/>
      <dgm:t>
        <a:bodyPr/>
        <a:lstStyle/>
        <a:p>
          <a:r>
            <a:rPr lang="en-US" b="1"/>
            <a:t>Pesek et al. (2022) "The Role of AI in the Education and for the Education."</a:t>
          </a:r>
          <a:endParaRPr lang="en-US"/>
        </a:p>
      </dgm:t>
    </dgm:pt>
    <dgm:pt modelId="{6A7169E1-93B4-4FE2-85D5-FD4B616755AF}" type="parTrans" cxnId="{CE80B1E0-82D4-4043-AF24-5821CB886F48}">
      <dgm:prSet/>
      <dgm:spPr/>
      <dgm:t>
        <a:bodyPr/>
        <a:lstStyle/>
        <a:p>
          <a:endParaRPr lang="en-US"/>
        </a:p>
      </dgm:t>
    </dgm:pt>
    <dgm:pt modelId="{5A9D5A9A-2B29-40B8-87D9-62B6948741E6}" type="sibTrans" cxnId="{CE80B1E0-82D4-4043-AF24-5821CB886F48}">
      <dgm:prSet/>
      <dgm:spPr/>
      <dgm:t>
        <a:bodyPr/>
        <a:lstStyle/>
        <a:p>
          <a:endParaRPr lang="en-US"/>
        </a:p>
      </dgm:t>
    </dgm:pt>
    <dgm:pt modelId="{C19D785E-8197-4DEB-9837-54548872A76B}">
      <dgm:prSet/>
      <dgm:spPr/>
      <dgm:t>
        <a:bodyPr/>
        <a:lstStyle/>
        <a:p>
          <a:r>
            <a:rPr lang="en-US" b="1"/>
            <a:t>Mon et al. (2023) "A Study on Role of Artificial Intelligence in Education."</a:t>
          </a:r>
          <a:endParaRPr lang="en-US"/>
        </a:p>
      </dgm:t>
    </dgm:pt>
    <dgm:pt modelId="{F1D09527-85FD-4994-A4B1-08D994B8702B}" type="parTrans" cxnId="{A35D7A3F-0334-47EE-BD00-52CBAF594E6E}">
      <dgm:prSet/>
      <dgm:spPr/>
      <dgm:t>
        <a:bodyPr/>
        <a:lstStyle/>
        <a:p>
          <a:endParaRPr lang="en-US"/>
        </a:p>
      </dgm:t>
    </dgm:pt>
    <dgm:pt modelId="{435D51B8-2FC9-4031-88DD-7A41638F4DC2}" type="sibTrans" cxnId="{A35D7A3F-0334-47EE-BD00-52CBAF594E6E}">
      <dgm:prSet/>
      <dgm:spPr/>
      <dgm:t>
        <a:bodyPr/>
        <a:lstStyle/>
        <a:p>
          <a:endParaRPr lang="en-US"/>
        </a:p>
      </dgm:t>
    </dgm:pt>
    <dgm:pt modelId="{3B01D9D5-7703-469D-8380-0F6B39C92BC3}">
      <dgm:prSet/>
      <dgm:spPr/>
      <dgm:t>
        <a:bodyPr/>
        <a:lstStyle/>
        <a:p>
          <a:r>
            <a:rPr lang="en-US" b="1" dirty="0"/>
            <a:t>Wu (2020) "Machine Learning in Education."</a:t>
          </a:r>
          <a:endParaRPr lang="en-US" dirty="0"/>
        </a:p>
      </dgm:t>
    </dgm:pt>
    <dgm:pt modelId="{080F76BF-2C78-4068-94EA-20582C133935}" type="parTrans" cxnId="{96C03D11-A118-4545-A086-9C66B29CBD9C}">
      <dgm:prSet/>
      <dgm:spPr/>
      <dgm:t>
        <a:bodyPr/>
        <a:lstStyle/>
        <a:p>
          <a:endParaRPr lang="en-US"/>
        </a:p>
      </dgm:t>
    </dgm:pt>
    <dgm:pt modelId="{2BF93478-5E79-4AF4-B830-82EF4EFA6DEF}" type="sibTrans" cxnId="{96C03D11-A118-4545-A086-9C66B29CBD9C}">
      <dgm:prSet/>
      <dgm:spPr/>
      <dgm:t>
        <a:bodyPr/>
        <a:lstStyle/>
        <a:p>
          <a:endParaRPr lang="en-US"/>
        </a:p>
      </dgm:t>
    </dgm:pt>
    <dgm:pt modelId="{82E48538-6F56-47C4-B71F-34D1E647A593}">
      <dgm:prSet/>
      <dgm:spPr/>
      <dgm:t>
        <a:bodyPr/>
        <a:lstStyle/>
        <a:p>
          <a:r>
            <a:rPr lang="en-US" b="1"/>
            <a:t>Jotsov et al. (2022) "Using Machine Learning Algorithms to Improve Education Process."</a:t>
          </a:r>
          <a:br>
            <a:rPr lang="en-US" b="1"/>
          </a:br>
          <a:endParaRPr lang="en-US"/>
        </a:p>
      </dgm:t>
    </dgm:pt>
    <dgm:pt modelId="{F404A35A-3A9D-4CF9-99EF-01F0B51A7B4C}" type="parTrans" cxnId="{E15393BB-27C2-4630-AA6E-DEE8F20BC157}">
      <dgm:prSet/>
      <dgm:spPr/>
      <dgm:t>
        <a:bodyPr/>
        <a:lstStyle/>
        <a:p>
          <a:endParaRPr lang="en-US"/>
        </a:p>
      </dgm:t>
    </dgm:pt>
    <dgm:pt modelId="{290F2ACA-6595-450C-B8B2-F92B44E110DA}" type="sibTrans" cxnId="{E15393BB-27C2-4630-AA6E-DEE8F20BC157}">
      <dgm:prSet/>
      <dgm:spPr/>
      <dgm:t>
        <a:bodyPr/>
        <a:lstStyle/>
        <a:p>
          <a:endParaRPr lang="en-US"/>
        </a:p>
      </dgm:t>
    </dgm:pt>
    <dgm:pt modelId="{C5F1DD60-C9DD-481F-9F43-B88FC6043B3A}" type="pres">
      <dgm:prSet presAssocID="{87AAA9DA-CA62-47E8-BF10-FCEE9359CBC5}" presName="linear" presStyleCnt="0">
        <dgm:presLayoutVars>
          <dgm:animLvl val="lvl"/>
          <dgm:resizeHandles val="exact"/>
        </dgm:presLayoutVars>
      </dgm:prSet>
      <dgm:spPr/>
    </dgm:pt>
    <dgm:pt modelId="{1D60DC6A-7A5C-4FFC-82CC-977EC9AE3283}" type="pres">
      <dgm:prSet presAssocID="{3B267462-228E-4FBD-9542-789546888FE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0A8F39-748D-4E36-B826-9C92FFA8E958}" type="pres">
      <dgm:prSet presAssocID="{4E3341FF-5536-4C7B-959E-D3A110596DA6}" presName="spacer" presStyleCnt="0"/>
      <dgm:spPr/>
    </dgm:pt>
    <dgm:pt modelId="{AFF09032-68FC-4929-AADA-3FFA85F4B735}" type="pres">
      <dgm:prSet presAssocID="{6EB4A456-1B68-4A97-95A7-B03DF42588B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0F9DCED-12C5-41BC-8888-E9BE2B0BA469}" type="pres">
      <dgm:prSet presAssocID="{8EE1BF09-B409-4BD2-933E-30CFD41BF842}" presName="spacer" presStyleCnt="0"/>
      <dgm:spPr/>
    </dgm:pt>
    <dgm:pt modelId="{FD243ABE-FE6F-478E-A96C-A6FEC659D724}" type="pres">
      <dgm:prSet presAssocID="{DF858A2C-2C44-4671-BCC9-64A43F5B14F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727824E-8C4C-4C1D-AD11-4BC4788D790E}" type="pres">
      <dgm:prSet presAssocID="{5A9D5A9A-2B29-40B8-87D9-62B6948741E6}" presName="spacer" presStyleCnt="0"/>
      <dgm:spPr/>
    </dgm:pt>
    <dgm:pt modelId="{833CED7F-0AD0-487B-815F-64C988BACF07}" type="pres">
      <dgm:prSet presAssocID="{C19D785E-8197-4DEB-9837-54548872A76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A3775BE-1601-4E7F-A4E9-A9EA656203CA}" type="pres">
      <dgm:prSet presAssocID="{435D51B8-2FC9-4031-88DD-7A41638F4DC2}" presName="spacer" presStyleCnt="0"/>
      <dgm:spPr/>
    </dgm:pt>
    <dgm:pt modelId="{525645E2-67E8-4987-B5B4-BD8EB17AB1F6}" type="pres">
      <dgm:prSet presAssocID="{3B01D9D5-7703-469D-8380-0F6B39C92BC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11692E3-4263-4B0B-BED2-84992BDCDCFC}" type="pres">
      <dgm:prSet presAssocID="{2BF93478-5E79-4AF4-B830-82EF4EFA6DEF}" presName="spacer" presStyleCnt="0"/>
      <dgm:spPr/>
    </dgm:pt>
    <dgm:pt modelId="{E3480EFA-2C97-4CAA-9D41-B28260CD711F}" type="pres">
      <dgm:prSet presAssocID="{82E48538-6F56-47C4-B71F-34D1E647A5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7568D0E-B29D-4BE1-89DA-20912238E314}" type="presOf" srcId="{DF858A2C-2C44-4671-BCC9-64A43F5B14F9}" destId="{FD243ABE-FE6F-478E-A96C-A6FEC659D724}" srcOrd="0" destOrd="0" presId="urn:microsoft.com/office/officeart/2005/8/layout/vList2"/>
    <dgm:cxn modelId="{854A9D10-5362-495E-BFF3-C5F41BF099D7}" srcId="{87AAA9DA-CA62-47E8-BF10-FCEE9359CBC5}" destId="{6EB4A456-1B68-4A97-95A7-B03DF42588B5}" srcOrd="1" destOrd="0" parTransId="{BAD5796E-DFBD-4686-B0A7-60AF2D6D1627}" sibTransId="{8EE1BF09-B409-4BD2-933E-30CFD41BF842}"/>
    <dgm:cxn modelId="{96C03D11-A118-4545-A086-9C66B29CBD9C}" srcId="{87AAA9DA-CA62-47E8-BF10-FCEE9359CBC5}" destId="{3B01D9D5-7703-469D-8380-0F6B39C92BC3}" srcOrd="4" destOrd="0" parTransId="{080F76BF-2C78-4068-94EA-20582C133935}" sibTransId="{2BF93478-5E79-4AF4-B830-82EF4EFA6DEF}"/>
    <dgm:cxn modelId="{48D05715-2F06-41DC-820C-A62419A2A14D}" type="presOf" srcId="{3B01D9D5-7703-469D-8380-0F6B39C92BC3}" destId="{525645E2-67E8-4987-B5B4-BD8EB17AB1F6}" srcOrd="0" destOrd="0" presId="urn:microsoft.com/office/officeart/2005/8/layout/vList2"/>
    <dgm:cxn modelId="{E52B8D3E-B2D3-4589-92D8-CADBACC8B199}" type="presOf" srcId="{6EB4A456-1B68-4A97-95A7-B03DF42588B5}" destId="{AFF09032-68FC-4929-AADA-3FFA85F4B735}" srcOrd="0" destOrd="0" presId="urn:microsoft.com/office/officeart/2005/8/layout/vList2"/>
    <dgm:cxn modelId="{A35D7A3F-0334-47EE-BD00-52CBAF594E6E}" srcId="{87AAA9DA-CA62-47E8-BF10-FCEE9359CBC5}" destId="{C19D785E-8197-4DEB-9837-54548872A76B}" srcOrd="3" destOrd="0" parTransId="{F1D09527-85FD-4994-A4B1-08D994B8702B}" sibTransId="{435D51B8-2FC9-4031-88DD-7A41638F4DC2}"/>
    <dgm:cxn modelId="{5D8D8950-F074-41A8-9287-95B1DF416B9A}" type="presOf" srcId="{C19D785E-8197-4DEB-9837-54548872A76B}" destId="{833CED7F-0AD0-487B-815F-64C988BACF07}" srcOrd="0" destOrd="0" presId="urn:microsoft.com/office/officeart/2005/8/layout/vList2"/>
    <dgm:cxn modelId="{3D5BE27B-A772-49A1-9681-C1FEDFD9EDE6}" srcId="{87AAA9DA-CA62-47E8-BF10-FCEE9359CBC5}" destId="{3B267462-228E-4FBD-9542-789546888FE3}" srcOrd="0" destOrd="0" parTransId="{99299AB7-705C-4C1D-A407-469F1074DD5B}" sibTransId="{4E3341FF-5536-4C7B-959E-D3A110596DA6}"/>
    <dgm:cxn modelId="{E15393BB-27C2-4630-AA6E-DEE8F20BC157}" srcId="{87AAA9DA-CA62-47E8-BF10-FCEE9359CBC5}" destId="{82E48538-6F56-47C4-B71F-34D1E647A593}" srcOrd="5" destOrd="0" parTransId="{F404A35A-3A9D-4CF9-99EF-01F0B51A7B4C}" sibTransId="{290F2ACA-6595-450C-B8B2-F92B44E110DA}"/>
    <dgm:cxn modelId="{CE80B1E0-82D4-4043-AF24-5821CB886F48}" srcId="{87AAA9DA-CA62-47E8-BF10-FCEE9359CBC5}" destId="{DF858A2C-2C44-4671-BCC9-64A43F5B14F9}" srcOrd="2" destOrd="0" parTransId="{6A7169E1-93B4-4FE2-85D5-FD4B616755AF}" sibTransId="{5A9D5A9A-2B29-40B8-87D9-62B6948741E6}"/>
    <dgm:cxn modelId="{A1B94FE3-41D9-4EA0-BB1D-2FD5FE3AC8D9}" type="presOf" srcId="{87AAA9DA-CA62-47E8-BF10-FCEE9359CBC5}" destId="{C5F1DD60-C9DD-481F-9F43-B88FC6043B3A}" srcOrd="0" destOrd="0" presId="urn:microsoft.com/office/officeart/2005/8/layout/vList2"/>
    <dgm:cxn modelId="{51031BE4-F0BB-4A79-BB01-F9284439AE04}" type="presOf" srcId="{82E48538-6F56-47C4-B71F-34D1E647A593}" destId="{E3480EFA-2C97-4CAA-9D41-B28260CD711F}" srcOrd="0" destOrd="0" presId="urn:microsoft.com/office/officeart/2005/8/layout/vList2"/>
    <dgm:cxn modelId="{45A1C4FD-D5C2-4C99-9F85-FA61DAE18200}" type="presOf" srcId="{3B267462-228E-4FBD-9542-789546888FE3}" destId="{1D60DC6A-7A5C-4FFC-82CC-977EC9AE3283}" srcOrd="0" destOrd="0" presId="urn:microsoft.com/office/officeart/2005/8/layout/vList2"/>
    <dgm:cxn modelId="{1AAE5A6D-24B1-41CE-BA9F-BADBBDFE2BD4}" type="presParOf" srcId="{C5F1DD60-C9DD-481F-9F43-B88FC6043B3A}" destId="{1D60DC6A-7A5C-4FFC-82CC-977EC9AE3283}" srcOrd="0" destOrd="0" presId="urn:microsoft.com/office/officeart/2005/8/layout/vList2"/>
    <dgm:cxn modelId="{5E88AEBC-30B0-4734-830B-1A643AFBE46F}" type="presParOf" srcId="{C5F1DD60-C9DD-481F-9F43-B88FC6043B3A}" destId="{610A8F39-748D-4E36-B826-9C92FFA8E958}" srcOrd="1" destOrd="0" presId="urn:microsoft.com/office/officeart/2005/8/layout/vList2"/>
    <dgm:cxn modelId="{1139689B-A1D4-4BA3-80EB-649F6A49E47F}" type="presParOf" srcId="{C5F1DD60-C9DD-481F-9F43-B88FC6043B3A}" destId="{AFF09032-68FC-4929-AADA-3FFA85F4B735}" srcOrd="2" destOrd="0" presId="urn:microsoft.com/office/officeart/2005/8/layout/vList2"/>
    <dgm:cxn modelId="{16B15646-C241-4A0F-A961-15A6C56CF02C}" type="presParOf" srcId="{C5F1DD60-C9DD-481F-9F43-B88FC6043B3A}" destId="{30F9DCED-12C5-41BC-8888-E9BE2B0BA469}" srcOrd="3" destOrd="0" presId="urn:microsoft.com/office/officeart/2005/8/layout/vList2"/>
    <dgm:cxn modelId="{41425449-F65D-44B0-BE8D-FA6F84AAA90E}" type="presParOf" srcId="{C5F1DD60-C9DD-481F-9F43-B88FC6043B3A}" destId="{FD243ABE-FE6F-478E-A96C-A6FEC659D724}" srcOrd="4" destOrd="0" presId="urn:microsoft.com/office/officeart/2005/8/layout/vList2"/>
    <dgm:cxn modelId="{FD700C51-60C6-48BD-9F3A-C0B008B4B7B4}" type="presParOf" srcId="{C5F1DD60-C9DD-481F-9F43-B88FC6043B3A}" destId="{C727824E-8C4C-4C1D-AD11-4BC4788D790E}" srcOrd="5" destOrd="0" presId="urn:microsoft.com/office/officeart/2005/8/layout/vList2"/>
    <dgm:cxn modelId="{6D3C6013-820E-4EF9-80DD-E291EE89E0E2}" type="presParOf" srcId="{C5F1DD60-C9DD-481F-9F43-B88FC6043B3A}" destId="{833CED7F-0AD0-487B-815F-64C988BACF07}" srcOrd="6" destOrd="0" presId="urn:microsoft.com/office/officeart/2005/8/layout/vList2"/>
    <dgm:cxn modelId="{C4338730-6EEA-4990-ACE3-E2CB9470B91E}" type="presParOf" srcId="{C5F1DD60-C9DD-481F-9F43-B88FC6043B3A}" destId="{0A3775BE-1601-4E7F-A4E9-A9EA656203CA}" srcOrd="7" destOrd="0" presId="urn:microsoft.com/office/officeart/2005/8/layout/vList2"/>
    <dgm:cxn modelId="{949D52F3-3991-4EA4-9AD4-8EB5BEDE9D81}" type="presParOf" srcId="{C5F1DD60-C9DD-481F-9F43-B88FC6043B3A}" destId="{525645E2-67E8-4987-B5B4-BD8EB17AB1F6}" srcOrd="8" destOrd="0" presId="urn:microsoft.com/office/officeart/2005/8/layout/vList2"/>
    <dgm:cxn modelId="{A542C79B-7FDA-4EF9-8AB5-F417419A9B53}" type="presParOf" srcId="{C5F1DD60-C9DD-481F-9F43-B88FC6043B3A}" destId="{911692E3-4263-4B0B-BED2-84992BDCDCFC}" srcOrd="9" destOrd="0" presId="urn:microsoft.com/office/officeart/2005/8/layout/vList2"/>
    <dgm:cxn modelId="{1B646656-AB3C-4E44-8B4E-A5831DDF267C}" type="presParOf" srcId="{C5F1DD60-C9DD-481F-9F43-B88FC6043B3A}" destId="{E3480EFA-2C97-4CAA-9D41-B28260CD7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0DC6A-7A5C-4FFC-82CC-977EC9AE3283}">
      <dsp:nvSpPr>
        <dsp:cNvPr id="0" name=""/>
        <dsp:cNvSpPr/>
      </dsp:nvSpPr>
      <dsp:spPr>
        <a:xfrm>
          <a:off x="0" y="41884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Chen et al. (2020) "Artificial Intelligence in Education: A Review."</a:t>
          </a:r>
          <a:endParaRPr lang="en-US" sz="1400" kern="1200"/>
        </a:p>
      </dsp:txBody>
      <dsp:txXfrm>
        <a:off x="37330" y="79214"/>
        <a:ext cx="6097539" cy="690049"/>
      </dsp:txXfrm>
    </dsp:sp>
    <dsp:sp modelId="{AFF09032-68FC-4929-AADA-3FFA85F4B735}">
      <dsp:nvSpPr>
        <dsp:cNvPr id="0" name=""/>
        <dsp:cNvSpPr/>
      </dsp:nvSpPr>
      <dsp:spPr>
        <a:xfrm>
          <a:off x="0" y="846913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Latif et al. (2023) "Machine Learning in Higher Education: Students' Performance Assessment Considering Online Activity Logs."</a:t>
          </a:r>
          <a:endParaRPr lang="en-US" sz="1400" kern="1200"/>
        </a:p>
      </dsp:txBody>
      <dsp:txXfrm>
        <a:off x="37330" y="884243"/>
        <a:ext cx="6097539" cy="690049"/>
      </dsp:txXfrm>
    </dsp:sp>
    <dsp:sp modelId="{FD243ABE-FE6F-478E-A96C-A6FEC659D724}">
      <dsp:nvSpPr>
        <dsp:cNvPr id="0" name=""/>
        <dsp:cNvSpPr/>
      </dsp:nvSpPr>
      <dsp:spPr>
        <a:xfrm>
          <a:off x="0" y="1651943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Pesek et al. (2022) "The Role of AI in the Education and for the Education."</a:t>
          </a:r>
          <a:endParaRPr lang="en-US" sz="1400" kern="1200"/>
        </a:p>
      </dsp:txBody>
      <dsp:txXfrm>
        <a:off x="37330" y="1689273"/>
        <a:ext cx="6097539" cy="690049"/>
      </dsp:txXfrm>
    </dsp:sp>
    <dsp:sp modelId="{833CED7F-0AD0-487B-815F-64C988BACF07}">
      <dsp:nvSpPr>
        <dsp:cNvPr id="0" name=""/>
        <dsp:cNvSpPr/>
      </dsp:nvSpPr>
      <dsp:spPr>
        <a:xfrm>
          <a:off x="0" y="2456972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Mon et al. (2023) "A Study on Role of Artificial Intelligence in Education."</a:t>
          </a:r>
          <a:endParaRPr lang="en-US" sz="1400" kern="1200"/>
        </a:p>
      </dsp:txBody>
      <dsp:txXfrm>
        <a:off x="37330" y="2494302"/>
        <a:ext cx="6097539" cy="690049"/>
      </dsp:txXfrm>
    </dsp:sp>
    <dsp:sp modelId="{525645E2-67E8-4987-B5B4-BD8EB17AB1F6}">
      <dsp:nvSpPr>
        <dsp:cNvPr id="0" name=""/>
        <dsp:cNvSpPr/>
      </dsp:nvSpPr>
      <dsp:spPr>
        <a:xfrm>
          <a:off x="0" y="3262001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Wu (2020) "Machine Learning in Education."</a:t>
          </a:r>
          <a:endParaRPr lang="en-US" sz="1400" kern="1200" dirty="0"/>
        </a:p>
      </dsp:txBody>
      <dsp:txXfrm>
        <a:off x="37330" y="3299331"/>
        <a:ext cx="6097539" cy="690049"/>
      </dsp:txXfrm>
    </dsp:sp>
    <dsp:sp modelId="{E3480EFA-2C97-4CAA-9D41-B28260CD711F}">
      <dsp:nvSpPr>
        <dsp:cNvPr id="0" name=""/>
        <dsp:cNvSpPr/>
      </dsp:nvSpPr>
      <dsp:spPr>
        <a:xfrm>
          <a:off x="0" y="4067031"/>
          <a:ext cx="6172199" cy="764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Jotsov et al. (2022) "Using Machine Learning Algorithms to Improve Education Process."</a:t>
          </a:r>
          <a:br>
            <a:rPr lang="en-US" sz="1400" b="1" kern="1200"/>
          </a:br>
          <a:endParaRPr lang="en-US" sz="1400" kern="1200"/>
        </a:p>
      </dsp:txBody>
      <dsp:txXfrm>
        <a:off x="37330" y="4104361"/>
        <a:ext cx="6097539" cy="690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1595-59EE-46FE-9AD4-893BD3CF30D8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6E22B-85CA-45C7-86A8-A17C38B96A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F70A2-C0AD-4D28-B3EB-C43D221AD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E984A-7865-4092-9DD1-FA065CFE1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3B8F172B-7E78-455D-98E3-82DF618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F50D9895-086D-4E52-B2BB-4B8D7993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41336E-0F59-4E8E-A2B5-D62EDA718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873BD-A26D-4CB5-BED3-D95C908B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5E2EC6-688E-4202-BA23-F29BE114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09CFE-7328-4CEC-A7C8-D6C8B18D6C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232" y="740664"/>
            <a:ext cx="4745736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2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7F5322-A9D1-4D98-A1BC-9178604A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C34FA-2551-4FBC-8628-350654823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cs typeface="Posterama" panose="020B0504020200020000" pitchFamily="34" charset="0"/>
              </a:rPr>
              <a:t>Click to edit Master title style</a:t>
            </a:r>
            <a:endParaRPr lang="en-US" sz="4400" dirty="0">
              <a:cs typeface="Posterama" panose="020B050402020002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8CD79-85EA-4D75-A743-D3DB777D1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id="9" name="Picture 8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50D423CE-750A-48C7-B236-F510652F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" name="Picture 9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F198B21E-DBB4-4FAF-85E2-0929E6BFC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AD9BB445-59C3-4B51-9237-1F7AC9B0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69566B9-A8AF-4476-A32A-4AEFC4643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816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10391AAE-35A8-4BEC-BF35-22153B1436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0488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6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359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7506A-23D3-4E50-B632-7D75C652F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112-7DAD-487B-84EF-9F2B9F4A6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52E39B3F-C08C-424B-908B-8A3E017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0050DD2-3323-4041-91C6-8BFA52F3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A34E2F-6A4E-4CFF-ACA1-994BA9CE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B9C0BE-DE84-42B6-9610-684AC81E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5C06E1-E8B8-4F7A-8EB7-E594AFEE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340614F-452E-4022-B834-FFDC63466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81381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9F0368A-AE83-428C-ABF7-694386AB6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46557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4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53A4E8-5A11-4C9C-8FC8-9D78AB5D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" name="Picture 6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7D633C1-4A46-44EA-B1E7-96EA9C44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" name="Picture 7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9667DF8-B73B-497B-95A4-5212EE6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EA3C8E6-EF45-4F18-A0CB-F0527540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CA1F7B-7E1E-4745-8E06-38C79906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27CA11-7EE7-4C3B-AF4D-F50756E4E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6600" y="568324"/>
            <a:ext cx="4727448" cy="5715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6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FC3DD-D5CF-4D3A-AD62-2D9AD0EA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43720-E70E-42D7-9835-39FDFE40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2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2BDFDF-C29B-490D-B7E4-91359671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33B2E6-29D0-4249-A0A5-82013CE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13AED3CD-2B31-49BC-BC04-850E0AD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D5FE2C96-BB8F-4A14-88E4-C871D91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2C506E-3A15-4D88-8C7E-AE65D21F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2D6351-AB6F-490B-97F2-D51C1478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760311-9637-47CC-B0E7-6C8C307C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734E01-4E64-484E-9728-EF69422CB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1014984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7CA897AB-A280-4B5A-BEF5-C5D11D653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3448" y="3511296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1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361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361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7999667-FDE9-4EC7-9EF8-E64C5DA4B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1466" y="1757319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466FB3-35A6-4045-8C46-5F6399D7B4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466" y="2671718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7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62CE4B-3BFB-4501-B59A-0ED68CF6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608493-BDCD-43BD-A3CC-24E75027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524956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B9F353-002B-4A4D-A316-70D952E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7297"/>
            <a:ext cx="4524664" cy="341296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90B2B-FFC6-4C7C-A617-67144F1E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D8768C-8806-4DE0-82CC-275A2EC6D4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9592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8CB9DF9-86EB-48CF-B212-F2B290C56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8824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54B2207-3993-41B6-AF63-EBB48DACA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9592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DE0340D8-BC7E-4431-A7A7-8D634C8A1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69680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1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46" r:id="rId4"/>
    <p:sldLayoutId id="2147483734" r:id="rId5"/>
    <p:sldLayoutId id="2147483752" r:id="rId6"/>
    <p:sldLayoutId id="2147483737" r:id="rId7"/>
    <p:sldLayoutId id="2147483750" r:id="rId8"/>
    <p:sldLayoutId id="2147483745" r:id="rId9"/>
    <p:sldLayoutId id="2147483751" r:id="rId10"/>
    <p:sldLayoutId id="2147483733" r:id="rId11"/>
    <p:sldLayoutId id="2147483744" r:id="rId12"/>
    <p:sldLayoutId id="214748373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E03-5881-4143-92C0-900FD2200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Enhancing AI Literacy Through Interactive Fruit Ripeness Classification: A Machine Learning Game for K-12 Education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26D00-6671-49B9-B158-E8FE9A305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/>
          <a:lstStyle/>
          <a:p>
            <a:r>
              <a:rPr lang="en-US" dirty="0"/>
              <a:t>Sarbagya Malla</a:t>
            </a:r>
          </a:p>
        </p:txBody>
      </p:sp>
      <p:pic>
        <p:nvPicPr>
          <p:cNvPr id="6" name="Picture Placeholder 5" descr="A person boxing flowers">
            <a:extLst>
              <a:ext uri="{FF2B5EF4-FFF2-40B4-BE49-F238E27FC236}">
                <a16:creationId xmlns:a16="http://schemas.microsoft.com/office/drawing/2014/main" id="{49C250E6-60C6-4D98-8C94-8D2F836D8F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" y="740664"/>
            <a:ext cx="4745736" cy="5394960"/>
          </a:xfrm>
        </p:spPr>
      </p:pic>
    </p:spTree>
    <p:extLst>
      <p:ext uri="{BB962C8B-B14F-4D97-AF65-F5344CB8AC3E}">
        <p14:creationId xmlns:p14="http://schemas.microsoft.com/office/powerpoint/2010/main" val="73229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81D8-DFFF-4518-A87C-2FF7F02C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80084-FC54-42F2-9B3A-553D97B0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</p:txBody>
      </p:sp>
      <p:pic>
        <p:nvPicPr>
          <p:cNvPr id="7" name="Picture Placeholder 6" descr="A person boxing flowers">
            <a:extLst>
              <a:ext uri="{FF2B5EF4-FFF2-40B4-BE49-F238E27FC236}">
                <a16:creationId xmlns:a16="http://schemas.microsoft.com/office/drawing/2014/main" id="{5BF31D2B-C056-4DF4-B56D-B79671C937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816" y="2670048"/>
            <a:ext cx="5175504" cy="3639312"/>
          </a:xfrm>
        </p:spPr>
      </p:pic>
      <p:pic>
        <p:nvPicPr>
          <p:cNvPr id="9" name="Picture Placeholder 8" descr="A basket of flowers">
            <a:extLst>
              <a:ext uri="{FF2B5EF4-FFF2-40B4-BE49-F238E27FC236}">
                <a16:creationId xmlns:a16="http://schemas.microsoft.com/office/drawing/2014/main" id="{18FA2AC7-49CD-49AE-8CF7-9D33C8C4E7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88" y="2670048"/>
            <a:ext cx="5175504" cy="36393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4EB8-FE5E-4752-81EF-DAF2F54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BE14-BD4F-4DBD-9B58-FC4C6EC5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F0E49-62B5-488C-B988-BDE7F7F3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B7C9-365A-47FF-90E1-6016251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D3DD-072F-4103-B534-27A7CD671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594344"/>
            <a:ext cx="4953000" cy="327305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and 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Technical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Research Questions, Data Collection, and Learning Activities</a:t>
            </a:r>
          </a:p>
        </p:txBody>
      </p:sp>
      <p:pic>
        <p:nvPicPr>
          <p:cNvPr id="7" name="Picture Placeholder 6" descr="A hand holding a sign">
            <a:extLst>
              <a:ext uri="{FF2B5EF4-FFF2-40B4-BE49-F238E27FC236}">
                <a16:creationId xmlns:a16="http://schemas.microsoft.com/office/drawing/2014/main" id="{FBA8EE09-C66B-4072-B4E9-9DEE8394E2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813816"/>
            <a:ext cx="4617720" cy="2551176"/>
          </a:xfrm>
        </p:spPr>
      </p:pic>
      <p:pic>
        <p:nvPicPr>
          <p:cNvPr id="9" name="Picture Placeholder 8" descr="A person smiling for the camera with an apron on">
            <a:extLst>
              <a:ext uri="{FF2B5EF4-FFF2-40B4-BE49-F238E27FC236}">
                <a16:creationId xmlns:a16="http://schemas.microsoft.com/office/drawing/2014/main" id="{0D6D0E59-E139-4D64-A9D8-5CA5C961F9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465576"/>
            <a:ext cx="4617720" cy="2551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86C7-C736-4CA1-84E6-AAAD3ABF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A2CC8-5849-451C-81F5-731A40C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688BC-7E88-411A-A72F-BA96A981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5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1F5DD0-1F4C-45C4-8BEC-33AB4B47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A5D41-8779-43E7-AC6F-3AFF24624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fkGroteskNeue"/>
              </a:rPr>
              <a:t>This project introduces an interactive fruit ripeness game using machine learning to enhance AI literacy in K-12 education through hands-on supervised learning experiences with a few XAI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1BC8-8853-41B4-91F9-DD94F793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red apple with water drops on it&#10;&#10;AI-generated content may be incorrect.">
            <a:extLst>
              <a:ext uri="{FF2B5EF4-FFF2-40B4-BE49-F238E27FC236}">
                <a16:creationId xmlns:a16="http://schemas.microsoft.com/office/drawing/2014/main" id="{DB300FD2-4B15-4F8D-6DC1-1E008B0E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0" r="19024"/>
          <a:stretch/>
        </p:blipFill>
        <p:spPr>
          <a:xfrm>
            <a:off x="5364845" y="688330"/>
            <a:ext cx="3413418" cy="3516420"/>
          </a:xfrm>
          <a:prstGeom prst="rect">
            <a:avLst/>
          </a:prstGeom>
        </p:spPr>
      </p:pic>
      <p:pic>
        <p:nvPicPr>
          <p:cNvPr id="13" name="Picture 12" descr="A bunch of bananas on a tree&#10;&#10;AI-generated content may be incorrect.">
            <a:extLst>
              <a:ext uri="{FF2B5EF4-FFF2-40B4-BE49-F238E27FC236}">
                <a16:creationId xmlns:a16="http://schemas.microsoft.com/office/drawing/2014/main" id="{DD22E985-80B9-AE38-CBA5-BD942C2C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65" y="4312049"/>
            <a:ext cx="4546341" cy="2545951"/>
          </a:xfrm>
          <a:prstGeom prst="rect">
            <a:avLst/>
          </a:prstGeom>
        </p:spPr>
      </p:pic>
      <p:pic>
        <p:nvPicPr>
          <p:cNvPr id="15" name="Picture 14" descr="A pile of tomatoes with green stems&#10;&#10;AI-generated content may be incorrect.">
            <a:extLst>
              <a:ext uri="{FF2B5EF4-FFF2-40B4-BE49-F238E27FC236}">
                <a16:creationId xmlns:a16="http://schemas.microsoft.com/office/drawing/2014/main" id="{60BA3A9C-B510-64E6-A4CB-3B3560CE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82" y="688330"/>
            <a:ext cx="3413418" cy="34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6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b="1">
                <a:effectLst/>
              </a:rPr>
              <a:t>By allowing students to train a model and observe its predictions, the project enhances their understanding of AI, classification algorithms, and data-driven decision-making. </a:t>
            </a:r>
            <a:endParaRPr lang="en-US" sz="1900"/>
          </a:p>
        </p:txBody>
      </p:sp>
      <p:pic>
        <p:nvPicPr>
          <p:cNvPr id="16" name="Picture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CEDA78-99E8-E403-5F46-D200E039CC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791" r="12839" b="3"/>
          <a:stretch/>
        </p:blipFill>
        <p:spPr>
          <a:xfrm>
            <a:off x="813816" y="2670048"/>
            <a:ext cx="5175504" cy="3639312"/>
          </a:xfrm>
          <a:noFill/>
        </p:spPr>
      </p:pic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5CEA9B-C457-96E9-DCDC-5C1C2C4EA0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794" r="11836" b="3"/>
          <a:stretch/>
        </p:blipFill>
        <p:spPr>
          <a:xfrm>
            <a:off x="6190488" y="2670048"/>
            <a:ext cx="5175504" cy="3639312"/>
          </a:xfrm>
          <a:noFill/>
        </p:spPr>
      </p:pic>
      <p:sp>
        <p:nvSpPr>
          <p:cNvPr id="21" name="Date Placeholder 5">
            <a:extLst>
              <a:ext uri="{FF2B5EF4-FFF2-40B4-BE49-F238E27FC236}">
                <a16:creationId xmlns:a16="http://schemas.microsoft.com/office/drawing/2014/main" id="{DF793B6D-9006-330D-AA3A-70B48B59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2DBC242E-F4FB-27E8-656A-692D93F9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5" name="Slide Number Placeholder 7">
            <a:extLst>
              <a:ext uri="{FF2B5EF4-FFF2-40B4-BE49-F238E27FC236}">
                <a16:creationId xmlns:a16="http://schemas.microsoft.com/office/drawing/2014/main" id="{EDFD50C1-F550-E65E-CC0A-3EE6D4C6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3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30711"/>
            <a:ext cx="2665412" cy="936171"/>
          </a:xfrm>
        </p:spPr>
        <p:txBody>
          <a:bodyPr anchor="b">
            <a:normAutofit/>
          </a:bodyPr>
          <a:lstStyle/>
          <a:p>
            <a:r>
              <a:rPr lang="en-US" dirty="0"/>
              <a:t>Related Works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0B0F72-30E1-84B1-F566-D74CF7C3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38C1E-90B6-4CE5-B406-D97C8DCC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92B6D-3B16-4B06-900F-48092EB0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EE6F47A-B8F4-DDC1-A640-769794594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44899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A51A9880-DE93-8EA1-727E-95A0D8B4795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3060"/>
          <a:stretch/>
        </p:blipFill>
        <p:spPr>
          <a:xfrm>
            <a:off x="205581" y="1509713"/>
            <a:ext cx="4772025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E966C-348A-4612-AA0F-4CB332FE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500" dirty="0"/>
              <a:t>Design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67A9303-CD89-ECE8-3E85-CD610037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53012" cy="3811588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training interface for uploading labeled fruit images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testing interface for classifying new images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results section displaying model predictions with visual feedback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Graphical representations of classification accuracy using pie and bar charts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Explainable AI Features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59CF-F779-4F57-B3F6-BE1837D9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4530934-17C9-3F1A-A583-5843D6F2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7631" y="136525"/>
            <a:ext cx="658495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07C6-0899-4D6B-8522-FDD63855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>
            <a:normAutofit/>
          </a:bodyPr>
          <a:lstStyle/>
          <a:p>
            <a:r>
              <a:rPr lang="en-US" dirty="0"/>
              <a:t>Technical Implementations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ACF68-D003-4A43-B7B9-92000418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E13B5-A94C-4B2E-BC90-89EA8C6A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7FCDC-3D84-40C2-9992-32E41951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AB0C43-F1EC-878F-BC11-DA4992B9D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39" r="8651" b="11639"/>
          <a:stretch/>
        </p:blipFill>
        <p:spPr>
          <a:xfrm>
            <a:off x="754617" y="3589498"/>
            <a:ext cx="7156191" cy="3162300"/>
          </a:xfr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F2F220C7-C4E8-88F2-32CA-410E16D8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193"/>
          <a:stretch/>
        </p:blipFill>
        <p:spPr>
          <a:xfrm>
            <a:off x="7859288" y="491974"/>
            <a:ext cx="3918209" cy="5874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C53B7B-7A81-5CC5-2694-35EB8E964C66}"/>
              </a:ext>
            </a:extLst>
          </p:cNvPr>
          <p:cNvSpPr txBox="1"/>
          <p:nvPr/>
        </p:nvSpPr>
        <p:spPr>
          <a:xfrm>
            <a:off x="458694" y="1511300"/>
            <a:ext cx="6475506" cy="207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 feature extraction using OpenCV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Tkinter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GUI development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Matplotlib for data visualization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dataset of fruit images labeled as "ripe" and "not ripe“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Explainable AI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6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4790-9373-45EB-B7D9-55C91980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14" y="177292"/>
            <a:ext cx="4524956" cy="2130552"/>
          </a:xfrm>
        </p:spPr>
        <p:txBody>
          <a:bodyPr/>
          <a:lstStyle/>
          <a:p>
            <a:r>
              <a:rPr lang="en-US" sz="3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Research Questions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CE80-526E-48B1-B2DA-C85E67C0F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14" y="2043684"/>
            <a:ext cx="7721600" cy="3412969"/>
          </a:xfrm>
        </p:spPr>
        <p:txBody>
          <a:bodyPr anchor="t" anchorCtr="0">
            <a:noAutofit/>
          </a:bodyPr>
          <a:lstStyle/>
          <a:p>
            <a:r>
              <a:rPr lang="en-US" b="1" dirty="0"/>
              <a:t>Research Questions-</a:t>
            </a: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does the interactive fruit ripeness classification game enhance students' understanding of machine learning and classification algorithms?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impact of providing real-time feedback on students' learning about supervised learning techniques?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students perceive the transparency of AI decisions when Explainable AI (XAI) techniques are incorporated into the game?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 the game's interactive nature increase student engagement in learning about AI and machine learning?</a:t>
            </a:r>
          </a:p>
          <a:p>
            <a:endParaRPr lang="en-US" dirty="0"/>
          </a:p>
        </p:txBody>
      </p:sp>
      <p:pic>
        <p:nvPicPr>
          <p:cNvPr id="13" name="Picture Placeholder 12" descr="A person cutting flowers">
            <a:extLst>
              <a:ext uri="{FF2B5EF4-FFF2-40B4-BE49-F238E27FC236}">
                <a16:creationId xmlns:a16="http://schemas.microsoft.com/office/drawing/2014/main" id="{A733BA33-AE5B-45E8-B9BD-9163D1AF1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824" y="740664"/>
            <a:ext cx="2798762" cy="2606040"/>
          </a:xfrm>
        </p:spPr>
      </p:pic>
      <p:pic>
        <p:nvPicPr>
          <p:cNvPr id="15" name="Picture Placeholder 14" descr="A bunch of flowers">
            <a:extLst>
              <a:ext uri="{FF2B5EF4-FFF2-40B4-BE49-F238E27FC236}">
                <a16:creationId xmlns:a16="http://schemas.microsoft.com/office/drawing/2014/main" id="{97330ACA-B8F2-4749-A572-895C6975B4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824" y="3511296"/>
            <a:ext cx="2798762" cy="26060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B911-85AC-4D51-9274-A9F47BD4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7BA-5863-41A3-B873-B1DB20B8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87F6-DDB9-4203-B293-91A0DBC6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4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A154-EE4F-9DB5-A156-98F10588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3F9E-11B1-8EF2-0A5C-4580089E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7292"/>
            <a:ext cx="4524956" cy="2130552"/>
          </a:xfrm>
        </p:spPr>
        <p:txBody>
          <a:bodyPr/>
          <a:lstStyle/>
          <a:p>
            <a:r>
              <a:rPr lang="en-US" sz="25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Collection Methods and Learning Activities</a:t>
            </a:r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4F74D-A996-429D-18A2-90DA7D85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14" y="2043684"/>
            <a:ext cx="7721600" cy="3412969"/>
          </a:xfrm>
        </p:spPr>
        <p:txBody>
          <a:bodyPr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Collection Methods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Pre-survey to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aassess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students' prior knowledge of AI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Post-survey to evaluate learning outcomes and engagement levels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 Activities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training using a dataset of fruit images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testing and prediction accuracy analysis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Discussions on AI bias and dataset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D2BC-F649-2732-9663-C9F7FF4F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5FFDF-B3BE-E8E6-DA0F-DADC0219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69D11-1957-27D4-77E0-B3A13A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Cartoon checklist and pencil">
            <a:extLst>
              <a:ext uri="{FF2B5EF4-FFF2-40B4-BE49-F238E27FC236}">
                <a16:creationId xmlns:a16="http://schemas.microsoft.com/office/drawing/2014/main" id="{1822E788-2BDE-928C-1245-E896B98897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712" r="9712"/>
          <a:stretch>
            <a:fillRect/>
          </a:stretch>
        </p:blipFill>
        <p:spPr/>
      </p:pic>
      <p:pic>
        <p:nvPicPr>
          <p:cNvPr id="20" name="Picture Placeholder 19" descr="Vegetables in a sack">
            <a:extLst>
              <a:ext uri="{FF2B5EF4-FFF2-40B4-BE49-F238E27FC236}">
                <a16:creationId xmlns:a16="http://schemas.microsoft.com/office/drawing/2014/main" id="{697F42CC-0ED4-A4F1-0833-8A33BEE1D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138" b="8138"/>
          <a:stretch>
            <a:fillRect/>
          </a:stretch>
        </p:blipFill>
        <p:spPr>
          <a:xfrm>
            <a:off x="8878888" y="3578225"/>
            <a:ext cx="2798762" cy="2606675"/>
          </a:xfrm>
        </p:spPr>
      </p:pic>
    </p:spTree>
    <p:extLst>
      <p:ext uri="{BB962C8B-B14F-4D97-AF65-F5344CB8AC3E}">
        <p14:creationId xmlns:p14="http://schemas.microsoft.com/office/powerpoint/2010/main" val="262734361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_win32_JB_SL_v2.potx" id="{ADBA094C-A0EC-4C0A-B446-BFAC587CD452}" vid="{5D925AC9-0F62-4DD1-AF7D-A39A21A96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41D0F8-A96E-436B-B6A7-2AFF6F30F9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8EF3A0-5A01-4576-8764-452FD3A2CB7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41377AF-B80E-4F93-8088-50DE225F34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Dappled design</Template>
  <TotalTime>94</TotalTime>
  <Words>445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Arial</vt:lpstr>
      <vt:lpstr>Avenir Next LT Pro</vt:lpstr>
      <vt:lpstr>AvenirNext LT Pro Medium</vt:lpstr>
      <vt:lpstr>Calibri</vt:lpstr>
      <vt:lpstr>fkGroteskNeue</vt:lpstr>
      <vt:lpstr>Posterama</vt:lpstr>
      <vt:lpstr>Sabon Next LT</vt:lpstr>
      <vt:lpstr>Segoe UI Semilight</vt:lpstr>
      <vt:lpstr>Symbol</vt:lpstr>
      <vt:lpstr>DappledVTI</vt:lpstr>
      <vt:lpstr>Enhancing AI Literacy Through Interactive Fruit Ripeness Classification: A Machine Learning Game for K-12 Education</vt:lpstr>
      <vt:lpstr>Agenda</vt:lpstr>
      <vt:lpstr>Abstract</vt:lpstr>
      <vt:lpstr>Introduction and Motivation</vt:lpstr>
      <vt:lpstr>Related Works</vt:lpstr>
      <vt:lpstr>Design</vt:lpstr>
      <vt:lpstr>Technical Implementations</vt:lpstr>
      <vt:lpstr>Research Questions</vt:lpstr>
      <vt:lpstr>Data Collection Methods and Learning Activities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Sarbagya Malla</dc:creator>
  <cp:lastModifiedBy>Sarbagya Malla</cp:lastModifiedBy>
  <cp:revision>1</cp:revision>
  <dcterms:created xsi:type="dcterms:W3CDTF">2025-03-13T16:08:15Z</dcterms:created>
  <dcterms:modified xsi:type="dcterms:W3CDTF">2025-03-13T17:42:28Z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